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0287000" cx="18288000"/>
  <p:notesSz cx="6858000" cy="9144000"/>
  <p:embeddedFontLst>
    <p:embeddedFont>
      <p:font typeface="Alatsi"/>
      <p:regular r:id="rId21"/>
    </p:embeddedFont>
    <p:embeddedFont>
      <p:font typeface="Open Sans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OpenSans-bold.fntdata"/><Relationship Id="rId10" Type="http://schemas.openxmlformats.org/officeDocument/2006/relationships/slide" Target="slides/slide5.xml"/><Relationship Id="rId21" Type="http://schemas.openxmlformats.org/officeDocument/2006/relationships/font" Target="fonts/Alatsi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9fb1fc49d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9fb1fc49d8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a1e8ef3c01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a1e8ef3c01_2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a1e8ef3c01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a1e8ef3c01_2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9fb1fc49d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9fb1fc49d8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9fb1fc49d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9fb1fc49d8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9fb1fc49d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9fb1fc49d8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9fb1fc49d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9fb1fc49d8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9fb1fc49d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9fb1fc49d8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9fb1fc49d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9fb1fc49d8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1e8ef3c01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a1e8ef3c01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9fb1fc49d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9fb1fc49d8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a1e8ef3c01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a1e8ef3c01_2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3E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-31071" y="-180826"/>
            <a:ext cx="4239084" cy="10467826"/>
            <a:chOff x="0" y="-241102"/>
            <a:chExt cx="5652112" cy="13957102"/>
          </a:xfrm>
        </p:grpSpPr>
        <p:grpSp>
          <p:nvGrpSpPr>
            <p:cNvPr id="85" name="Google Shape;85;p13"/>
            <p:cNvGrpSpPr/>
            <p:nvPr/>
          </p:nvGrpSpPr>
          <p:grpSpPr>
            <a:xfrm>
              <a:off x="2826056" y="-241102"/>
              <a:ext cx="2826056" cy="13957102"/>
              <a:chOff x="0" y="-47625"/>
              <a:chExt cx="558233" cy="2756958"/>
            </a:xfrm>
          </p:grpSpPr>
          <p:sp>
            <p:nvSpPr>
              <p:cNvPr id="86" name="Google Shape;86;p13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rect b="b" l="l" r="r" t="t"/>
                <a:pathLst>
                  <a:path extrusionOk="0"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  <a:ln>
                <a:noFill/>
              </a:ln>
            </p:spPr>
          </p:sp>
          <p:sp>
            <p:nvSpPr>
              <p:cNvPr id="87" name="Google Shape;87;p13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" name="Google Shape;88;p13"/>
            <p:cNvGrpSpPr/>
            <p:nvPr/>
          </p:nvGrpSpPr>
          <p:grpSpPr>
            <a:xfrm>
              <a:off x="1413028" y="-241102"/>
              <a:ext cx="2826056" cy="13957102"/>
              <a:chOff x="0" y="-47625"/>
              <a:chExt cx="558233" cy="2756958"/>
            </a:xfrm>
          </p:grpSpPr>
          <p:sp>
            <p:nvSpPr>
              <p:cNvPr id="89" name="Google Shape;89;p13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rect b="b" l="l" r="r" t="t"/>
                <a:pathLst>
                  <a:path extrusionOk="0"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  <a:ln>
                <a:noFill/>
              </a:ln>
            </p:spPr>
          </p:sp>
          <p:sp>
            <p:nvSpPr>
              <p:cNvPr id="90" name="Google Shape;90;p13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" name="Google Shape;91;p13"/>
            <p:cNvGrpSpPr/>
            <p:nvPr/>
          </p:nvGrpSpPr>
          <p:grpSpPr>
            <a:xfrm>
              <a:off x="0" y="-241102"/>
              <a:ext cx="2826056" cy="13957102"/>
              <a:chOff x="0" y="-47625"/>
              <a:chExt cx="558233" cy="2756958"/>
            </a:xfrm>
          </p:grpSpPr>
          <p:sp>
            <p:nvSpPr>
              <p:cNvPr id="92" name="Google Shape;92;p13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rect b="b" l="l" r="r" t="t"/>
                <a:pathLst>
                  <a:path extrusionOk="0"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  <a:ln>
                <a:noFill/>
              </a:ln>
            </p:spPr>
          </p:sp>
          <p:sp>
            <p:nvSpPr>
              <p:cNvPr id="93" name="Google Shape;93;p13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4" name="Google Shape;94;p13"/>
          <p:cNvSpPr txBox="1"/>
          <p:nvPr/>
        </p:nvSpPr>
        <p:spPr>
          <a:xfrm>
            <a:off x="5889300" y="69600"/>
            <a:ext cx="9056100" cy="6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>
                <a:latin typeface="Alatsi"/>
                <a:ea typeface="Alatsi"/>
                <a:cs typeface="Alatsi"/>
                <a:sym typeface="Alatsi"/>
              </a:rPr>
              <a:t>Resumate</a:t>
            </a:r>
            <a:endParaRPr sz="15000">
              <a:latin typeface="Alatsi"/>
              <a:ea typeface="Alatsi"/>
              <a:cs typeface="Alatsi"/>
              <a:sym typeface="Alatsi"/>
            </a:endParaRPr>
          </a:p>
          <a:p>
            <a:pPr indent="0" lvl="0" marL="0" marR="0" rt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>
                <a:latin typeface="Alatsi"/>
                <a:ea typeface="Alatsi"/>
                <a:cs typeface="Alatsi"/>
                <a:sym typeface="Alatsi"/>
              </a:rPr>
              <a:t>Week-4 Group-7</a:t>
            </a:r>
            <a:endParaRPr sz="15000"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12646898" y="-210192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13"/>
          <p:cNvSpPr txBox="1"/>
          <p:nvPr/>
        </p:nvSpPr>
        <p:spPr>
          <a:xfrm>
            <a:off x="4618712" y="6865189"/>
            <a:ext cx="1262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Alatsi"/>
                <a:ea typeface="Alatsi"/>
                <a:cs typeface="Alatsi"/>
                <a:sym typeface="Alatsi"/>
              </a:rPr>
              <a:t>Saud| Anika| S</a:t>
            </a:r>
            <a:r>
              <a:rPr b="1" lang="en-US" sz="4800">
                <a:latin typeface="Alatsi"/>
                <a:ea typeface="Alatsi"/>
                <a:cs typeface="Alatsi"/>
                <a:sym typeface="Alatsi"/>
              </a:rPr>
              <a:t>akia | Rima</a:t>
            </a:r>
            <a:endParaRPr sz="4800"/>
          </a:p>
        </p:txBody>
      </p:sp>
      <p:sp>
        <p:nvSpPr>
          <p:cNvPr id="97" name="Google Shape;97;p13"/>
          <p:cNvSpPr txBox="1"/>
          <p:nvPr/>
        </p:nvSpPr>
        <p:spPr>
          <a:xfrm>
            <a:off x="6477000" y="9313070"/>
            <a:ext cx="68820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26" u="none" cap="none" strike="noStrike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North South University | 202</a:t>
            </a:r>
            <a:r>
              <a:rPr b="1" lang="en-US" sz="3126">
                <a:latin typeface="Alatsi"/>
                <a:ea typeface="Alatsi"/>
                <a:cs typeface="Alatsi"/>
                <a:sym typeface="Alatsi"/>
              </a:rPr>
              <a:t>5</a:t>
            </a:r>
            <a:endParaRPr/>
          </a:p>
        </p:txBody>
      </p:sp>
      <p:sp>
        <p:nvSpPr>
          <p:cNvPr id="98" name="Google Shape;98;p13"/>
          <p:cNvSpPr/>
          <p:nvPr/>
        </p:nvSpPr>
        <p:spPr>
          <a:xfrm>
            <a:off x="11118095" y="9258300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3EB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/>
          <p:nvPr/>
        </p:nvSpPr>
        <p:spPr>
          <a:xfrm>
            <a:off x="13764167" y="6208199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22"/>
          <p:cNvSpPr txBox="1"/>
          <p:nvPr/>
        </p:nvSpPr>
        <p:spPr>
          <a:xfrm>
            <a:off x="2553980" y="736300"/>
            <a:ext cx="131799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499">
                <a:latin typeface="Alatsi"/>
                <a:ea typeface="Alatsi"/>
                <a:cs typeface="Alatsi"/>
                <a:sym typeface="Alatsi"/>
              </a:rPr>
              <a:t>Canva</a:t>
            </a:r>
            <a:endParaRPr/>
          </a:p>
        </p:txBody>
      </p:sp>
      <p:grpSp>
        <p:nvGrpSpPr>
          <p:cNvPr id="211" name="Google Shape;211;p22"/>
          <p:cNvGrpSpPr/>
          <p:nvPr/>
        </p:nvGrpSpPr>
        <p:grpSpPr>
          <a:xfrm>
            <a:off x="15859155" y="-98041"/>
            <a:ext cx="1562625" cy="1771271"/>
            <a:chOff x="0" y="-130721"/>
            <a:chExt cx="2083500" cy="2361695"/>
          </a:xfrm>
        </p:grpSpPr>
        <p:grpSp>
          <p:nvGrpSpPr>
            <p:cNvPr id="212" name="Google Shape;212;p22"/>
            <p:cNvGrpSpPr/>
            <p:nvPr/>
          </p:nvGrpSpPr>
          <p:grpSpPr>
            <a:xfrm>
              <a:off x="75599" y="-130721"/>
              <a:ext cx="1932614" cy="2361695"/>
              <a:chOff x="0" y="-47625"/>
              <a:chExt cx="704100" cy="860425"/>
            </a:xfrm>
          </p:grpSpPr>
          <p:sp>
            <p:nvSpPr>
              <p:cNvPr id="213" name="Google Shape;213;p22"/>
              <p:cNvSpPr/>
              <p:nvPr/>
            </p:nvSpPr>
            <p:spPr>
              <a:xfrm>
                <a:off x="0" y="0"/>
                <a:ext cx="703982" cy="812800"/>
              </a:xfrm>
              <a:custGeom>
                <a:rect b="b" l="l" r="r" t="t"/>
                <a:pathLst>
                  <a:path extrusionOk="0"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2"/>
              <p:cNvSpPr txBox="1"/>
              <p:nvPr/>
            </p:nvSpPr>
            <p:spPr>
              <a:xfrm>
                <a:off x="0" y="-47625"/>
                <a:ext cx="704100" cy="73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5" name="Google Shape;215;p22"/>
            <p:cNvSpPr txBox="1"/>
            <p:nvPr/>
          </p:nvSpPr>
          <p:spPr>
            <a:xfrm>
              <a:off x="0" y="437582"/>
              <a:ext cx="2083500" cy="114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75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</p:txBody>
        </p:sp>
      </p:grpSp>
      <p:sp>
        <p:nvSpPr>
          <p:cNvPr id="216" name="Google Shape;216;p22"/>
          <p:cNvSpPr/>
          <p:nvPr/>
        </p:nvSpPr>
        <p:spPr>
          <a:xfrm>
            <a:off x="-2627572" y="-733336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17" name="Google Shape;217;p22" title="Screenshot from 2025-11-10 12.33.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075" y="2868850"/>
            <a:ext cx="8674301" cy="48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 title="Screenshot from 2025-11-10 12.34.4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54400" y="2782250"/>
            <a:ext cx="8674320" cy="48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3EB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/>
          <p:nvPr/>
        </p:nvSpPr>
        <p:spPr>
          <a:xfrm>
            <a:off x="13764167" y="6208199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23"/>
          <p:cNvSpPr txBox="1"/>
          <p:nvPr/>
        </p:nvSpPr>
        <p:spPr>
          <a:xfrm>
            <a:off x="2553980" y="736300"/>
            <a:ext cx="131799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499">
                <a:latin typeface="Alatsi"/>
                <a:ea typeface="Alatsi"/>
                <a:cs typeface="Alatsi"/>
                <a:sym typeface="Alatsi"/>
              </a:rPr>
              <a:t>Canva</a:t>
            </a:r>
            <a:endParaRPr/>
          </a:p>
        </p:txBody>
      </p:sp>
      <p:grpSp>
        <p:nvGrpSpPr>
          <p:cNvPr id="225" name="Google Shape;225;p23"/>
          <p:cNvGrpSpPr/>
          <p:nvPr/>
        </p:nvGrpSpPr>
        <p:grpSpPr>
          <a:xfrm>
            <a:off x="15859155" y="-98041"/>
            <a:ext cx="1562625" cy="1771271"/>
            <a:chOff x="0" y="-130721"/>
            <a:chExt cx="2083500" cy="2361695"/>
          </a:xfrm>
        </p:grpSpPr>
        <p:grpSp>
          <p:nvGrpSpPr>
            <p:cNvPr id="226" name="Google Shape;226;p23"/>
            <p:cNvGrpSpPr/>
            <p:nvPr/>
          </p:nvGrpSpPr>
          <p:grpSpPr>
            <a:xfrm>
              <a:off x="75599" y="-130721"/>
              <a:ext cx="1932614" cy="2361695"/>
              <a:chOff x="0" y="-47625"/>
              <a:chExt cx="704100" cy="860425"/>
            </a:xfrm>
          </p:grpSpPr>
          <p:sp>
            <p:nvSpPr>
              <p:cNvPr id="227" name="Google Shape;227;p23"/>
              <p:cNvSpPr/>
              <p:nvPr/>
            </p:nvSpPr>
            <p:spPr>
              <a:xfrm>
                <a:off x="0" y="0"/>
                <a:ext cx="703982" cy="812800"/>
              </a:xfrm>
              <a:custGeom>
                <a:rect b="b" l="l" r="r" t="t"/>
                <a:pathLst>
                  <a:path extrusionOk="0"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3"/>
              <p:cNvSpPr txBox="1"/>
              <p:nvPr/>
            </p:nvSpPr>
            <p:spPr>
              <a:xfrm>
                <a:off x="0" y="-47625"/>
                <a:ext cx="704100" cy="73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9" name="Google Shape;229;p23"/>
            <p:cNvSpPr txBox="1"/>
            <p:nvPr/>
          </p:nvSpPr>
          <p:spPr>
            <a:xfrm>
              <a:off x="0" y="437582"/>
              <a:ext cx="2083500" cy="114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75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</p:txBody>
        </p:sp>
      </p:grpSp>
      <p:sp>
        <p:nvSpPr>
          <p:cNvPr id="230" name="Google Shape;230;p23"/>
          <p:cNvSpPr/>
          <p:nvPr/>
        </p:nvSpPr>
        <p:spPr>
          <a:xfrm>
            <a:off x="-2627572" y="-733336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23"/>
          <p:cNvSpPr txBox="1"/>
          <p:nvPr/>
        </p:nvSpPr>
        <p:spPr>
          <a:xfrm>
            <a:off x="1631125" y="2522825"/>
            <a:ext cx="15658800" cy="6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8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100"/>
              <a:buChar char="●"/>
            </a:pPr>
            <a:r>
              <a:rPr b="1" lang="en-US" sz="2600">
                <a:solidFill>
                  <a:schemeClr val="dk1"/>
                </a:solidFill>
              </a:rPr>
              <a:t>Design Flexibility:</a:t>
            </a:r>
            <a:r>
              <a:rPr lang="en-US" sz="2600">
                <a:solidFill>
                  <a:schemeClr val="dk1"/>
                </a:solidFill>
              </a:rPr>
              <a:t> Canva is popular for its design versatility but suffers from feature overload.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indent="-488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Char char="●"/>
            </a:pPr>
            <a:r>
              <a:rPr b="1" lang="en-US" sz="2600">
                <a:solidFill>
                  <a:schemeClr val="dk1"/>
                </a:solidFill>
              </a:rPr>
              <a:t>Embedded in a Vast Ecosystem:</a:t>
            </a:r>
            <a:r>
              <a:rPr lang="en-US" sz="2600">
                <a:solidFill>
                  <a:schemeClr val="dk1"/>
                </a:solidFill>
              </a:rPr>
              <a:t> Resume tools are part of a larger design platform, making it less intuitive for users seeking a quick, professional document.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indent="-488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Char char="●"/>
            </a:pPr>
            <a:r>
              <a:rPr b="1" lang="en-US" sz="2600">
                <a:solidFill>
                  <a:schemeClr val="dk1"/>
                </a:solidFill>
              </a:rPr>
              <a:t>Overwhelming Customization:</a:t>
            </a:r>
            <a:r>
              <a:rPr lang="en-US" sz="2600">
                <a:solidFill>
                  <a:schemeClr val="dk1"/>
                </a:solidFill>
              </a:rPr>
              <a:t> The abundance of options, widgets, and templates can overwhelm less tech-savvy users.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indent="-488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Char char="●"/>
            </a:pPr>
            <a:r>
              <a:rPr b="1" lang="en-US" sz="2600">
                <a:solidFill>
                  <a:schemeClr val="dk1"/>
                </a:solidFill>
              </a:rPr>
              <a:t>Complex Process:</a:t>
            </a:r>
            <a:r>
              <a:rPr lang="en-US" sz="2600">
                <a:solidFill>
                  <a:schemeClr val="dk1"/>
                </a:solidFill>
              </a:rPr>
              <a:t> What should be a straightforward task becomes a more complex design project due to the range of choices available.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3EB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/>
          <p:nvPr/>
        </p:nvSpPr>
        <p:spPr>
          <a:xfrm>
            <a:off x="13764167" y="6208199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24"/>
          <p:cNvSpPr txBox="1"/>
          <p:nvPr/>
        </p:nvSpPr>
        <p:spPr>
          <a:xfrm>
            <a:off x="2553980" y="736300"/>
            <a:ext cx="131799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499">
                <a:latin typeface="Alatsi"/>
                <a:ea typeface="Alatsi"/>
                <a:cs typeface="Alatsi"/>
                <a:sym typeface="Alatsi"/>
              </a:rPr>
              <a:t>Resumate</a:t>
            </a:r>
            <a:endParaRPr/>
          </a:p>
        </p:txBody>
      </p:sp>
      <p:grpSp>
        <p:nvGrpSpPr>
          <p:cNvPr id="238" name="Google Shape;238;p24"/>
          <p:cNvGrpSpPr/>
          <p:nvPr/>
        </p:nvGrpSpPr>
        <p:grpSpPr>
          <a:xfrm>
            <a:off x="15859155" y="-98041"/>
            <a:ext cx="1562625" cy="1771271"/>
            <a:chOff x="0" y="-130721"/>
            <a:chExt cx="2083500" cy="2361695"/>
          </a:xfrm>
        </p:grpSpPr>
        <p:grpSp>
          <p:nvGrpSpPr>
            <p:cNvPr id="239" name="Google Shape;239;p24"/>
            <p:cNvGrpSpPr/>
            <p:nvPr/>
          </p:nvGrpSpPr>
          <p:grpSpPr>
            <a:xfrm>
              <a:off x="75599" y="-130721"/>
              <a:ext cx="1932614" cy="2361695"/>
              <a:chOff x="0" y="-47625"/>
              <a:chExt cx="704100" cy="860425"/>
            </a:xfrm>
          </p:grpSpPr>
          <p:sp>
            <p:nvSpPr>
              <p:cNvPr id="240" name="Google Shape;240;p24"/>
              <p:cNvSpPr/>
              <p:nvPr/>
            </p:nvSpPr>
            <p:spPr>
              <a:xfrm>
                <a:off x="0" y="0"/>
                <a:ext cx="703982" cy="812800"/>
              </a:xfrm>
              <a:custGeom>
                <a:rect b="b" l="l" r="r" t="t"/>
                <a:pathLst>
                  <a:path extrusionOk="0"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4"/>
              <p:cNvSpPr txBox="1"/>
              <p:nvPr/>
            </p:nvSpPr>
            <p:spPr>
              <a:xfrm>
                <a:off x="0" y="-47625"/>
                <a:ext cx="704100" cy="73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" name="Google Shape;242;p24"/>
            <p:cNvSpPr txBox="1"/>
            <p:nvPr/>
          </p:nvSpPr>
          <p:spPr>
            <a:xfrm>
              <a:off x="0" y="437582"/>
              <a:ext cx="2083500" cy="114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75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</p:txBody>
        </p:sp>
      </p:grpSp>
      <p:sp>
        <p:nvSpPr>
          <p:cNvPr id="243" name="Google Shape;243;p24"/>
          <p:cNvSpPr/>
          <p:nvPr/>
        </p:nvSpPr>
        <p:spPr>
          <a:xfrm>
            <a:off x="-2627572" y="-733336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24"/>
          <p:cNvSpPr txBox="1"/>
          <p:nvPr/>
        </p:nvSpPr>
        <p:spPr>
          <a:xfrm>
            <a:off x="1631125" y="2522825"/>
            <a:ext cx="15658800" cy="6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Focus on Simplicity and Transparency</a:t>
            </a:r>
            <a:r>
              <a:rPr lang="en-US" sz="1800">
                <a:solidFill>
                  <a:schemeClr val="dk1"/>
                </a:solidFill>
              </a:rPr>
              <a:t>: Resumate prioritizes an intuitive, minimal interface dedicated solely to resume creation.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Free Essential Features</a:t>
            </a:r>
            <a:r>
              <a:rPr lang="en-US" sz="1800">
                <a:solidFill>
                  <a:schemeClr val="dk1"/>
                </a:solidFill>
              </a:rPr>
              <a:t>: Core functions like AI text generation, editing, and PDF export will remain free and accessible, especially for students and early-career users.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No Unnecessary Distractions</a:t>
            </a:r>
            <a:r>
              <a:rPr lang="en-US" sz="1800">
                <a:solidFill>
                  <a:schemeClr val="dk1"/>
                </a:solidFill>
              </a:rPr>
              <a:t>: Unlike other platforms, Resumate avoids job tracking or unrelated integrations, keeping the user experience focused.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Peer &amp; Recruiter Feedback Loop</a:t>
            </a:r>
            <a:r>
              <a:rPr lang="en-US" sz="1800">
                <a:solidFill>
                  <a:schemeClr val="dk1"/>
                </a:solidFill>
              </a:rPr>
              <a:t>: Integrates a machine learning-powered feedback system, gathering insights from real-world hiring data.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ATS-Friendly and Visually Appealing</a:t>
            </a:r>
            <a:r>
              <a:rPr lang="en-US" sz="1800">
                <a:solidFill>
                  <a:schemeClr val="dk1"/>
                </a:solidFill>
              </a:rPr>
              <a:t>: Helps users create resumes that are both ATS-optimized and visually attractive.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Actionable Insights</a:t>
            </a:r>
            <a:r>
              <a:rPr lang="en-US" sz="1800">
                <a:solidFill>
                  <a:schemeClr val="dk1"/>
                </a:solidFill>
              </a:rPr>
              <a:t>: Provides meaningful feedback on how to improve resumes, beyond just formatting and keywords.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Affordable &amp; Personalized</a:t>
            </a:r>
            <a:r>
              <a:rPr lang="en-US" sz="1800">
                <a:solidFill>
                  <a:schemeClr val="dk1"/>
                </a:solidFill>
              </a:rPr>
              <a:t>: Aims to address the gaps in usability, affordability, and personalization seen in existing AI resume builders.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Community-Driven Evaluation</a:t>
            </a:r>
            <a:r>
              <a:rPr lang="en-US" sz="1800">
                <a:solidFill>
                  <a:schemeClr val="dk1"/>
                </a:solidFill>
              </a:rPr>
              <a:t>: Incorporates real-world feedback to make resume creation more effective and approachable for users at all career stages.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3EB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/>
          <p:nvPr/>
        </p:nvSpPr>
        <p:spPr>
          <a:xfrm>
            <a:off x="13764167" y="6208199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25"/>
          <p:cNvSpPr txBox="1"/>
          <p:nvPr/>
        </p:nvSpPr>
        <p:spPr>
          <a:xfrm>
            <a:off x="2553980" y="736300"/>
            <a:ext cx="131799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499">
                <a:latin typeface="Alatsi"/>
                <a:ea typeface="Alatsi"/>
                <a:cs typeface="Alatsi"/>
                <a:sym typeface="Alatsi"/>
              </a:rPr>
              <a:t>What is next?</a:t>
            </a:r>
            <a:endParaRPr/>
          </a:p>
        </p:txBody>
      </p:sp>
      <p:grpSp>
        <p:nvGrpSpPr>
          <p:cNvPr id="251" name="Google Shape;251;p25"/>
          <p:cNvGrpSpPr/>
          <p:nvPr/>
        </p:nvGrpSpPr>
        <p:grpSpPr>
          <a:xfrm>
            <a:off x="15859155" y="-98041"/>
            <a:ext cx="1562625" cy="1771271"/>
            <a:chOff x="0" y="-130721"/>
            <a:chExt cx="2083500" cy="2361695"/>
          </a:xfrm>
        </p:grpSpPr>
        <p:grpSp>
          <p:nvGrpSpPr>
            <p:cNvPr id="252" name="Google Shape;252;p25"/>
            <p:cNvGrpSpPr/>
            <p:nvPr/>
          </p:nvGrpSpPr>
          <p:grpSpPr>
            <a:xfrm>
              <a:off x="75599" y="-130721"/>
              <a:ext cx="1932614" cy="2361695"/>
              <a:chOff x="0" y="-47625"/>
              <a:chExt cx="704100" cy="860425"/>
            </a:xfrm>
          </p:grpSpPr>
          <p:sp>
            <p:nvSpPr>
              <p:cNvPr id="253" name="Google Shape;253;p25"/>
              <p:cNvSpPr/>
              <p:nvPr/>
            </p:nvSpPr>
            <p:spPr>
              <a:xfrm>
                <a:off x="0" y="0"/>
                <a:ext cx="703982" cy="812800"/>
              </a:xfrm>
              <a:custGeom>
                <a:rect b="b" l="l" r="r" t="t"/>
                <a:pathLst>
                  <a:path extrusionOk="0"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5"/>
              <p:cNvSpPr txBox="1"/>
              <p:nvPr/>
            </p:nvSpPr>
            <p:spPr>
              <a:xfrm>
                <a:off x="0" y="-47625"/>
                <a:ext cx="704100" cy="73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5" name="Google Shape;255;p25"/>
            <p:cNvSpPr txBox="1"/>
            <p:nvPr/>
          </p:nvSpPr>
          <p:spPr>
            <a:xfrm>
              <a:off x="0" y="437582"/>
              <a:ext cx="2083500" cy="114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75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</p:txBody>
        </p:sp>
      </p:grpSp>
      <p:sp>
        <p:nvSpPr>
          <p:cNvPr id="256" name="Google Shape;256;p25"/>
          <p:cNvSpPr/>
          <p:nvPr/>
        </p:nvSpPr>
        <p:spPr>
          <a:xfrm>
            <a:off x="-2627572" y="-733336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57" name="Google Shape;257;p25" title="Screenshot from 2025-11-10 12.02.0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4500" y="2452648"/>
            <a:ext cx="13459368" cy="7570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3EB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/>
          <p:nvPr/>
        </p:nvSpPr>
        <p:spPr>
          <a:xfrm>
            <a:off x="13764167" y="6208199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26"/>
          <p:cNvSpPr txBox="1"/>
          <p:nvPr/>
        </p:nvSpPr>
        <p:spPr>
          <a:xfrm>
            <a:off x="2553980" y="736300"/>
            <a:ext cx="131799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499">
                <a:latin typeface="Alatsi"/>
                <a:ea typeface="Alatsi"/>
                <a:cs typeface="Alatsi"/>
                <a:sym typeface="Alatsi"/>
              </a:rPr>
              <a:t>Figma</a:t>
            </a:r>
            <a:endParaRPr/>
          </a:p>
        </p:txBody>
      </p:sp>
      <p:grpSp>
        <p:nvGrpSpPr>
          <p:cNvPr id="264" name="Google Shape;264;p26"/>
          <p:cNvGrpSpPr/>
          <p:nvPr/>
        </p:nvGrpSpPr>
        <p:grpSpPr>
          <a:xfrm>
            <a:off x="15859155" y="-98041"/>
            <a:ext cx="1562625" cy="1771271"/>
            <a:chOff x="0" y="-130721"/>
            <a:chExt cx="2083500" cy="2361695"/>
          </a:xfrm>
        </p:grpSpPr>
        <p:grpSp>
          <p:nvGrpSpPr>
            <p:cNvPr id="265" name="Google Shape;265;p26"/>
            <p:cNvGrpSpPr/>
            <p:nvPr/>
          </p:nvGrpSpPr>
          <p:grpSpPr>
            <a:xfrm>
              <a:off x="75599" y="-130721"/>
              <a:ext cx="1932614" cy="2361695"/>
              <a:chOff x="0" y="-47625"/>
              <a:chExt cx="704100" cy="860425"/>
            </a:xfrm>
          </p:grpSpPr>
          <p:sp>
            <p:nvSpPr>
              <p:cNvPr id="266" name="Google Shape;266;p26"/>
              <p:cNvSpPr/>
              <p:nvPr/>
            </p:nvSpPr>
            <p:spPr>
              <a:xfrm>
                <a:off x="0" y="0"/>
                <a:ext cx="703982" cy="812800"/>
              </a:xfrm>
              <a:custGeom>
                <a:rect b="b" l="l" r="r" t="t"/>
                <a:pathLst>
                  <a:path extrusionOk="0"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6"/>
              <p:cNvSpPr txBox="1"/>
              <p:nvPr/>
            </p:nvSpPr>
            <p:spPr>
              <a:xfrm>
                <a:off x="0" y="-47625"/>
                <a:ext cx="704100" cy="73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8" name="Google Shape;268;p26"/>
            <p:cNvSpPr txBox="1"/>
            <p:nvPr/>
          </p:nvSpPr>
          <p:spPr>
            <a:xfrm>
              <a:off x="0" y="437582"/>
              <a:ext cx="2083500" cy="114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75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</p:txBody>
        </p:sp>
      </p:grpSp>
      <p:sp>
        <p:nvSpPr>
          <p:cNvPr id="269" name="Google Shape;269;p26"/>
          <p:cNvSpPr/>
          <p:nvPr/>
        </p:nvSpPr>
        <p:spPr>
          <a:xfrm>
            <a:off x="-2627572" y="-733336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70" name="Google Shape;270;p26" title="Screenshot from 2025-11-03 12.08.5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4313" y="2323623"/>
            <a:ext cx="13459368" cy="7570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3EB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/>
          <p:nvPr/>
        </p:nvSpPr>
        <p:spPr>
          <a:xfrm>
            <a:off x="1028700" y="4213600"/>
            <a:ext cx="162306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latin typeface="Alatsi"/>
                <a:ea typeface="Alatsi"/>
                <a:cs typeface="Alatsi"/>
                <a:sym typeface="Alatsi"/>
              </a:rPr>
              <a:t>Thank You</a:t>
            </a:r>
            <a:endParaRPr/>
          </a:p>
        </p:txBody>
      </p:sp>
      <p:grpSp>
        <p:nvGrpSpPr>
          <p:cNvPr id="276" name="Google Shape;276;p27"/>
          <p:cNvGrpSpPr/>
          <p:nvPr/>
        </p:nvGrpSpPr>
        <p:grpSpPr>
          <a:xfrm>
            <a:off x="627362" y="-144661"/>
            <a:ext cx="937061" cy="10431661"/>
            <a:chOff x="0" y="-38100"/>
            <a:chExt cx="246798" cy="2747433"/>
          </a:xfrm>
        </p:grpSpPr>
        <p:sp>
          <p:nvSpPr>
            <p:cNvPr id="277" name="Google Shape;277;p27"/>
            <p:cNvSpPr/>
            <p:nvPr/>
          </p:nvSpPr>
          <p:spPr>
            <a:xfrm>
              <a:off x="0" y="0"/>
              <a:ext cx="246798" cy="2709333"/>
            </a:xfrm>
            <a:custGeom>
              <a:rect b="b" l="l" r="r" t="t"/>
              <a:pathLst>
                <a:path extrusionOk="0" h="2709333" w="246798">
                  <a:moveTo>
                    <a:pt x="0" y="0"/>
                  </a:moveTo>
                  <a:lnTo>
                    <a:pt x="246798" y="0"/>
                  </a:lnTo>
                  <a:lnTo>
                    <a:pt x="2467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3EB"/>
            </a:solidFill>
            <a:ln>
              <a:noFill/>
            </a:ln>
          </p:spPr>
        </p:sp>
        <p:sp>
          <p:nvSpPr>
            <p:cNvPr id="278" name="Google Shape;278;p27"/>
            <p:cNvSpPr txBox="1"/>
            <p:nvPr/>
          </p:nvSpPr>
          <p:spPr>
            <a:xfrm>
              <a:off x="0" y="-38100"/>
              <a:ext cx="246798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30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endParaRPr>
            </a:p>
          </p:txBody>
        </p:sp>
      </p:grpSp>
      <p:cxnSp>
        <p:nvCxnSpPr>
          <p:cNvPr id="279" name="Google Shape;279;p27"/>
          <p:cNvCxnSpPr/>
          <p:nvPr/>
        </p:nvCxnSpPr>
        <p:spPr>
          <a:xfrm rot="10800000">
            <a:off x="1085850" y="7289441"/>
            <a:ext cx="5403" cy="2997456"/>
          </a:xfrm>
          <a:prstGeom prst="straightConnector1">
            <a:avLst/>
          </a:prstGeom>
          <a:noFill/>
          <a:ln cap="flat" cmpd="sng" w="114300">
            <a:solidFill>
              <a:srgbClr val="9FC3D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0" name="Google Shape;280;p27"/>
          <p:cNvCxnSpPr/>
          <p:nvPr/>
        </p:nvCxnSpPr>
        <p:spPr>
          <a:xfrm rot="10800000">
            <a:off x="1090490" y="-104525"/>
            <a:ext cx="5403" cy="2997456"/>
          </a:xfrm>
          <a:prstGeom prst="straightConnector1">
            <a:avLst/>
          </a:prstGeom>
          <a:noFill/>
          <a:ln cap="flat" cmpd="sng" w="114300">
            <a:solidFill>
              <a:srgbClr val="9FC3D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1" name="Google Shape;281;p27"/>
          <p:cNvSpPr/>
          <p:nvPr/>
        </p:nvSpPr>
        <p:spPr>
          <a:xfrm>
            <a:off x="9697545" y="8788169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2" name="Google Shape;282;p27"/>
          <p:cNvSpPr/>
          <p:nvPr/>
        </p:nvSpPr>
        <p:spPr>
          <a:xfrm>
            <a:off x="1564423" y="-1641171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3EB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/>
          <p:nvPr/>
        </p:nvSpPr>
        <p:spPr>
          <a:xfrm>
            <a:off x="13764167" y="6208199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p14"/>
          <p:cNvSpPr txBox="1"/>
          <p:nvPr/>
        </p:nvSpPr>
        <p:spPr>
          <a:xfrm>
            <a:off x="2553980" y="736300"/>
            <a:ext cx="131799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499">
                <a:latin typeface="Alatsi"/>
                <a:ea typeface="Alatsi"/>
                <a:cs typeface="Alatsi"/>
                <a:sym typeface="Alatsi"/>
              </a:rPr>
              <a:t>Previous progress</a:t>
            </a:r>
            <a:endParaRPr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15859155" y="-98041"/>
            <a:ext cx="1562612" cy="1771266"/>
            <a:chOff x="0" y="-130721"/>
            <a:chExt cx="2083482" cy="2361688"/>
          </a:xfrm>
        </p:grpSpPr>
        <p:grpSp>
          <p:nvGrpSpPr>
            <p:cNvPr id="106" name="Google Shape;106;p14"/>
            <p:cNvGrpSpPr/>
            <p:nvPr/>
          </p:nvGrpSpPr>
          <p:grpSpPr>
            <a:xfrm>
              <a:off x="75599" y="-130721"/>
              <a:ext cx="1932284" cy="2361688"/>
              <a:chOff x="0" y="-47625"/>
              <a:chExt cx="703982" cy="860425"/>
            </a:xfrm>
          </p:grpSpPr>
          <p:sp>
            <p:nvSpPr>
              <p:cNvPr id="107" name="Google Shape;107;p14"/>
              <p:cNvSpPr/>
              <p:nvPr/>
            </p:nvSpPr>
            <p:spPr>
              <a:xfrm>
                <a:off x="0" y="0"/>
                <a:ext cx="703982" cy="812800"/>
              </a:xfrm>
              <a:custGeom>
                <a:rect b="b" l="l" r="r" t="t"/>
                <a:pathLst>
                  <a:path extrusionOk="0"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4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" name="Google Shape;109;p14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75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</p:txBody>
        </p:sp>
      </p:grpSp>
      <p:sp>
        <p:nvSpPr>
          <p:cNvPr id="110" name="Google Shape;110;p14"/>
          <p:cNvSpPr/>
          <p:nvPr/>
        </p:nvSpPr>
        <p:spPr>
          <a:xfrm>
            <a:off x="-2627572" y="-733336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11" name="Google Shape;111;p14" title="Screenshot from 2025-11-10 11.53.5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4313" y="2227498"/>
            <a:ext cx="13459368" cy="7570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3EB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/>
          <p:nvPr/>
        </p:nvSpPr>
        <p:spPr>
          <a:xfrm>
            <a:off x="13764167" y="6208199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15"/>
          <p:cNvSpPr txBox="1"/>
          <p:nvPr/>
        </p:nvSpPr>
        <p:spPr>
          <a:xfrm>
            <a:off x="2553980" y="736300"/>
            <a:ext cx="131799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499">
                <a:latin typeface="Alatsi"/>
                <a:ea typeface="Alatsi"/>
                <a:cs typeface="Alatsi"/>
                <a:sym typeface="Alatsi"/>
              </a:rPr>
              <a:t>Progress</a:t>
            </a:r>
            <a:endParaRPr/>
          </a:p>
        </p:txBody>
      </p:sp>
      <p:grpSp>
        <p:nvGrpSpPr>
          <p:cNvPr id="118" name="Google Shape;118;p15"/>
          <p:cNvGrpSpPr/>
          <p:nvPr/>
        </p:nvGrpSpPr>
        <p:grpSpPr>
          <a:xfrm>
            <a:off x="15859155" y="-98041"/>
            <a:ext cx="1562625" cy="1771271"/>
            <a:chOff x="0" y="-130721"/>
            <a:chExt cx="2083500" cy="2361695"/>
          </a:xfrm>
        </p:grpSpPr>
        <p:grpSp>
          <p:nvGrpSpPr>
            <p:cNvPr id="119" name="Google Shape;119;p15"/>
            <p:cNvGrpSpPr/>
            <p:nvPr/>
          </p:nvGrpSpPr>
          <p:grpSpPr>
            <a:xfrm>
              <a:off x="75599" y="-130721"/>
              <a:ext cx="1932614" cy="2361695"/>
              <a:chOff x="0" y="-47625"/>
              <a:chExt cx="704100" cy="860425"/>
            </a:xfrm>
          </p:grpSpPr>
          <p:sp>
            <p:nvSpPr>
              <p:cNvPr id="120" name="Google Shape;120;p15"/>
              <p:cNvSpPr/>
              <p:nvPr/>
            </p:nvSpPr>
            <p:spPr>
              <a:xfrm>
                <a:off x="0" y="0"/>
                <a:ext cx="703982" cy="812800"/>
              </a:xfrm>
              <a:custGeom>
                <a:rect b="b" l="l" r="r" t="t"/>
                <a:pathLst>
                  <a:path extrusionOk="0"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5"/>
              <p:cNvSpPr txBox="1"/>
              <p:nvPr/>
            </p:nvSpPr>
            <p:spPr>
              <a:xfrm>
                <a:off x="0" y="-47625"/>
                <a:ext cx="704100" cy="73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2" name="Google Shape;122;p15"/>
            <p:cNvSpPr txBox="1"/>
            <p:nvPr/>
          </p:nvSpPr>
          <p:spPr>
            <a:xfrm>
              <a:off x="0" y="437582"/>
              <a:ext cx="2083500" cy="114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75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</p:txBody>
        </p:sp>
      </p:grpSp>
      <p:sp>
        <p:nvSpPr>
          <p:cNvPr id="123" name="Google Shape;123;p15"/>
          <p:cNvSpPr/>
          <p:nvPr/>
        </p:nvSpPr>
        <p:spPr>
          <a:xfrm>
            <a:off x="-2627572" y="-733336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24" name="Google Shape;124;p15" title="Screenshot from 2025-11-10 11.54.5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300" y="2244823"/>
            <a:ext cx="13459368" cy="7570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3EB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/>
          <p:nvPr/>
        </p:nvSpPr>
        <p:spPr>
          <a:xfrm>
            <a:off x="13764167" y="6208199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16"/>
          <p:cNvSpPr txBox="1"/>
          <p:nvPr/>
        </p:nvSpPr>
        <p:spPr>
          <a:xfrm>
            <a:off x="2553980" y="736300"/>
            <a:ext cx="131799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499">
                <a:latin typeface="Alatsi"/>
                <a:ea typeface="Alatsi"/>
                <a:cs typeface="Alatsi"/>
                <a:sym typeface="Alatsi"/>
              </a:rPr>
              <a:t>API creation</a:t>
            </a:r>
            <a:endParaRPr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15859155" y="-98041"/>
            <a:ext cx="1562625" cy="1771271"/>
            <a:chOff x="0" y="-130721"/>
            <a:chExt cx="2083500" cy="2361695"/>
          </a:xfrm>
        </p:grpSpPr>
        <p:grpSp>
          <p:nvGrpSpPr>
            <p:cNvPr id="132" name="Google Shape;132;p16"/>
            <p:cNvGrpSpPr/>
            <p:nvPr/>
          </p:nvGrpSpPr>
          <p:grpSpPr>
            <a:xfrm>
              <a:off x="75599" y="-130721"/>
              <a:ext cx="1932614" cy="2361695"/>
              <a:chOff x="0" y="-47625"/>
              <a:chExt cx="704100" cy="860425"/>
            </a:xfrm>
          </p:grpSpPr>
          <p:sp>
            <p:nvSpPr>
              <p:cNvPr id="133" name="Google Shape;133;p16"/>
              <p:cNvSpPr/>
              <p:nvPr/>
            </p:nvSpPr>
            <p:spPr>
              <a:xfrm>
                <a:off x="0" y="0"/>
                <a:ext cx="703982" cy="812800"/>
              </a:xfrm>
              <a:custGeom>
                <a:rect b="b" l="l" r="r" t="t"/>
                <a:pathLst>
                  <a:path extrusionOk="0"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6"/>
              <p:cNvSpPr txBox="1"/>
              <p:nvPr/>
            </p:nvSpPr>
            <p:spPr>
              <a:xfrm>
                <a:off x="0" y="-47625"/>
                <a:ext cx="704100" cy="73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5" name="Google Shape;135;p16"/>
            <p:cNvSpPr txBox="1"/>
            <p:nvPr/>
          </p:nvSpPr>
          <p:spPr>
            <a:xfrm>
              <a:off x="0" y="437582"/>
              <a:ext cx="2083500" cy="114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75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</p:txBody>
        </p:sp>
      </p:grpSp>
      <p:sp>
        <p:nvSpPr>
          <p:cNvPr id="136" name="Google Shape;136;p16"/>
          <p:cNvSpPr/>
          <p:nvPr/>
        </p:nvSpPr>
        <p:spPr>
          <a:xfrm>
            <a:off x="-2627572" y="-733336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37" name="Google Shape;137;p16" title="Screenshot from 2025-11-10 12.14.0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4313" y="2314098"/>
            <a:ext cx="13459368" cy="7570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3EB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/>
          <p:nvPr/>
        </p:nvSpPr>
        <p:spPr>
          <a:xfrm>
            <a:off x="13764167" y="6208199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17"/>
          <p:cNvSpPr txBox="1"/>
          <p:nvPr/>
        </p:nvSpPr>
        <p:spPr>
          <a:xfrm>
            <a:off x="2553980" y="736300"/>
            <a:ext cx="131799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499">
                <a:latin typeface="Alatsi"/>
                <a:ea typeface="Alatsi"/>
                <a:cs typeface="Alatsi"/>
                <a:sym typeface="Alatsi"/>
              </a:rPr>
              <a:t>Templates update</a:t>
            </a:r>
            <a:endParaRPr/>
          </a:p>
        </p:txBody>
      </p:sp>
      <p:grpSp>
        <p:nvGrpSpPr>
          <p:cNvPr id="144" name="Google Shape;144;p17"/>
          <p:cNvGrpSpPr/>
          <p:nvPr/>
        </p:nvGrpSpPr>
        <p:grpSpPr>
          <a:xfrm>
            <a:off x="15859155" y="-98041"/>
            <a:ext cx="1562625" cy="1771271"/>
            <a:chOff x="0" y="-130721"/>
            <a:chExt cx="2083500" cy="2361695"/>
          </a:xfrm>
        </p:grpSpPr>
        <p:grpSp>
          <p:nvGrpSpPr>
            <p:cNvPr id="145" name="Google Shape;145;p17"/>
            <p:cNvGrpSpPr/>
            <p:nvPr/>
          </p:nvGrpSpPr>
          <p:grpSpPr>
            <a:xfrm>
              <a:off x="75599" y="-130721"/>
              <a:ext cx="1932614" cy="2361695"/>
              <a:chOff x="0" y="-47625"/>
              <a:chExt cx="704100" cy="860425"/>
            </a:xfrm>
          </p:grpSpPr>
          <p:sp>
            <p:nvSpPr>
              <p:cNvPr id="146" name="Google Shape;146;p17"/>
              <p:cNvSpPr/>
              <p:nvPr/>
            </p:nvSpPr>
            <p:spPr>
              <a:xfrm>
                <a:off x="0" y="0"/>
                <a:ext cx="703982" cy="812800"/>
              </a:xfrm>
              <a:custGeom>
                <a:rect b="b" l="l" r="r" t="t"/>
                <a:pathLst>
                  <a:path extrusionOk="0"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7"/>
              <p:cNvSpPr txBox="1"/>
              <p:nvPr/>
            </p:nvSpPr>
            <p:spPr>
              <a:xfrm>
                <a:off x="0" y="-47625"/>
                <a:ext cx="704100" cy="73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Google Shape;148;p17"/>
            <p:cNvSpPr txBox="1"/>
            <p:nvPr/>
          </p:nvSpPr>
          <p:spPr>
            <a:xfrm>
              <a:off x="0" y="437582"/>
              <a:ext cx="2083500" cy="114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75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</p:txBody>
        </p:sp>
      </p:grpSp>
      <p:sp>
        <p:nvSpPr>
          <p:cNvPr id="149" name="Google Shape;149;p17"/>
          <p:cNvSpPr/>
          <p:nvPr/>
        </p:nvSpPr>
        <p:spPr>
          <a:xfrm>
            <a:off x="-2627572" y="-733336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50" name="Google Shape;150;p17" title="Screenshot from 2025-11-10 12.02.0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4500" y="2452648"/>
            <a:ext cx="13459368" cy="7570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3EB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>
            <a:off x="13764167" y="6208199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18"/>
          <p:cNvSpPr txBox="1"/>
          <p:nvPr/>
        </p:nvSpPr>
        <p:spPr>
          <a:xfrm>
            <a:off x="2553980" y="736300"/>
            <a:ext cx="131799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499">
                <a:latin typeface="Alatsi"/>
                <a:ea typeface="Alatsi"/>
                <a:cs typeface="Alatsi"/>
                <a:sym typeface="Alatsi"/>
              </a:rPr>
              <a:t>Rezi</a:t>
            </a:r>
            <a:endParaRPr/>
          </a:p>
        </p:txBody>
      </p:sp>
      <p:grpSp>
        <p:nvGrpSpPr>
          <p:cNvPr id="157" name="Google Shape;157;p18"/>
          <p:cNvGrpSpPr/>
          <p:nvPr/>
        </p:nvGrpSpPr>
        <p:grpSpPr>
          <a:xfrm>
            <a:off x="15859155" y="-98041"/>
            <a:ext cx="1562625" cy="1771271"/>
            <a:chOff x="0" y="-130721"/>
            <a:chExt cx="2083500" cy="2361695"/>
          </a:xfrm>
        </p:grpSpPr>
        <p:grpSp>
          <p:nvGrpSpPr>
            <p:cNvPr id="158" name="Google Shape;158;p18"/>
            <p:cNvGrpSpPr/>
            <p:nvPr/>
          </p:nvGrpSpPr>
          <p:grpSpPr>
            <a:xfrm>
              <a:off x="75599" y="-130721"/>
              <a:ext cx="1932614" cy="2361695"/>
              <a:chOff x="0" y="-47625"/>
              <a:chExt cx="704100" cy="860425"/>
            </a:xfrm>
          </p:grpSpPr>
          <p:sp>
            <p:nvSpPr>
              <p:cNvPr id="159" name="Google Shape;159;p18"/>
              <p:cNvSpPr/>
              <p:nvPr/>
            </p:nvSpPr>
            <p:spPr>
              <a:xfrm>
                <a:off x="0" y="0"/>
                <a:ext cx="703982" cy="812800"/>
              </a:xfrm>
              <a:custGeom>
                <a:rect b="b" l="l" r="r" t="t"/>
                <a:pathLst>
                  <a:path extrusionOk="0"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8"/>
              <p:cNvSpPr txBox="1"/>
              <p:nvPr/>
            </p:nvSpPr>
            <p:spPr>
              <a:xfrm>
                <a:off x="0" y="-47625"/>
                <a:ext cx="704100" cy="73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1" name="Google Shape;161;p18"/>
            <p:cNvSpPr txBox="1"/>
            <p:nvPr/>
          </p:nvSpPr>
          <p:spPr>
            <a:xfrm>
              <a:off x="0" y="437582"/>
              <a:ext cx="2083500" cy="114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75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</p:txBody>
        </p:sp>
      </p:grpSp>
      <p:sp>
        <p:nvSpPr>
          <p:cNvPr id="162" name="Google Shape;162;p18"/>
          <p:cNvSpPr/>
          <p:nvPr/>
        </p:nvSpPr>
        <p:spPr>
          <a:xfrm>
            <a:off x="-2627572" y="-733336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63" name="Google Shape;163;p18" title="Screenshot from 2025-11-10 12.29.5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288" y="3719925"/>
            <a:ext cx="8651424" cy="486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 title="Screenshot from 2025-11-10 12.30.2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0525" y="3719926"/>
            <a:ext cx="8651400" cy="4866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3EB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/>
          <p:nvPr/>
        </p:nvSpPr>
        <p:spPr>
          <a:xfrm>
            <a:off x="13764167" y="6208199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19"/>
          <p:cNvSpPr txBox="1"/>
          <p:nvPr/>
        </p:nvSpPr>
        <p:spPr>
          <a:xfrm>
            <a:off x="2553980" y="736300"/>
            <a:ext cx="131799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499">
                <a:latin typeface="Alatsi"/>
                <a:ea typeface="Alatsi"/>
                <a:cs typeface="Alatsi"/>
                <a:sym typeface="Alatsi"/>
              </a:rPr>
              <a:t>Rezi</a:t>
            </a:r>
            <a:endParaRPr/>
          </a:p>
        </p:txBody>
      </p:sp>
      <p:grpSp>
        <p:nvGrpSpPr>
          <p:cNvPr id="171" name="Google Shape;171;p19"/>
          <p:cNvGrpSpPr/>
          <p:nvPr/>
        </p:nvGrpSpPr>
        <p:grpSpPr>
          <a:xfrm>
            <a:off x="15859155" y="-98041"/>
            <a:ext cx="1562625" cy="1771271"/>
            <a:chOff x="0" y="-130721"/>
            <a:chExt cx="2083500" cy="2361695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75599" y="-130721"/>
              <a:ext cx="1932614" cy="2361695"/>
              <a:chOff x="0" y="-47625"/>
              <a:chExt cx="704100" cy="860425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rect b="b" l="l" r="r" t="t"/>
                <a:pathLst>
                  <a:path extrusionOk="0"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9"/>
              <p:cNvSpPr txBox="1"/>
              <p:nvPr/>
            </p:nvSpPr>
            <p:spPr>
              <a:xfrm>
                <a:off x="0" y="-47625"/>
                <a:ext cx="704100" cy="73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5" name="Google Shape;175;p19"/>
            <p:cNvSpPr txBox="1"/>
            <p:nvPr/>
          </p:nvSpPr>
          <p:spPr>
            <a:xfrm>
              <a:off x="0" y="437582"/>
              <a:ext cx="2083500" cy="114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75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</p:txBody>
        </p:sp>
      </p:grpSp>
      <p:sp>
        <p:nvSpPr>
          <p:cNvPr id="176" name="Google Shape;176;p19"/>
          <p:cNvSpPr/>
          <p:nvPr/>
        </p:nvSpPr>
        <p:spPr>
          <a:xfrm>
            <a:off x="-2627572" y="-733336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19"/>
          <p:cNvSpPr txBox="1"/>
          <p:nvPr/>
        </p:nvSpPr>
        <p:spPr>
          <a:xfrm>
            <a:off x="1631125" y="2522825"/>
            <a:ext cx="15658800" cy="6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ATS Optimization:</a:t>
            </a:r>
            <a:r>
              <a:rPr lang="en-US" sz="2600">
                <a:solidFill>
                  <a:schemeClr val="dk1"/>
                </a:solidFill>
              </a:rPr>
              <a:t> Rezi is known for its Applicant Tracking System (ATS) optimization features.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AI Scoring Algorithm:</a:t>
            </a:r>
            <a:r>
              <a:rPr lang="en-US" sz="2600">
                <a:solidFill>
                  <a:schemeClr val="dk1"/>
                </a:solidFill>
              </a:rPr>
              <a:t> Uses a 23-point AI scoring algorithm to assess resumes.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Limited Customization:</a:t>
            </a:r>
            <a:r>
              <a:rPr lang="en-US" sz="2600">
                <a:solidFill>
                  <a:schemeClr val="dk1"/>
                </a:solidFill>
              </a:rPr>
              <a:t> Prioritizes machine readability, which can limit user creativity and flexibility in formatting.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Rigid Formatting:</a:t>
            </a:r>
            <a:r>
              <a:rPr lang="en-US" sz="2600">
                <a:solidFill>
                  <a:schemeClr val="dk1"/>
                </a:solidFill>
              </a:rPr>
              <a:t> Users are restricted to predefined formats, making customization difficult.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Paywall Barriers:</a:t>
            </a:r>
            <a:r>
              <a:rPr lang="en-US" sz="2600">
                <a:solidFill>
                  <a:schemeClr val="dk1"/>
                </a:solidFill>
              </a:rPr>
              <a:t> Key features, like full resume downloads and keyword targeting, are only accessible through a paid subscription.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3EB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/>
          <p:nvPr/>
        </p:nvSpPr>
        <p:spPr>
          <a:xfrm>
            <a:off x="13764167" y="6208199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20"/>
          <p:cNvSpPr txBox="1"/>
          <p:nvPr/>
        </p:nvSpPr>
        <p:spPr>
          <a:xfrm>
            <a:off x="2553980" y="736300"/>
            <a:ext cx="131799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499">
                <a:latin typeface="Alatsi"/>
                <a:ea typeface="Alatsi"/>
                <a:cs typeface="Alatsi"/>
                <a:sym typeface="Alatsi"/>
              </a:rPr>
              <a:t>Teal</a:t>
            </a:r>
            <a:endParaRPr/>
          </a:p>
        </p:txBody>
      </p:sp>
      <p:grpSp>
        <p:nvGrpSpPr>
          <p:cNvPr id="184" name="Google Shape;184;p20"/>
          <p:cNvGrpSpPr/>
          <p:nvPr/>
        </p:nvGrpSpPr>
        <p:grpSpPr>
          <a:xfrm>
            <a:off x="15859155" y="-98041"/>
            <a:ext cx="1562625" cy="1771271"/>
            <a:chOff x="0" y="-130721"/>
            <a:chExt cx="2083500" cy="2361695"/>
          </a:xfrm>
        </p:grpSpPr>
        <p:grpSp>
          <p:nvGrpSpPr>
            <p:cNvPr id="185" name="Google Shape;185;p20"/>
            <p:cNvGrpSpPr/>
            <p:nvPr/>
          </p:nvGrpSpPr>
          <p:grpSpPr>
            <a:xfrm>
              <a:off x="75599" y="-130721"/>
              <a:ext cx="1932614" cy="2361695"/>
              <a:chOff x="0" y="-47625"/>
              <a:chExt cx="704100" cy="860425"/>
            </a:xfrm>
          </p:grpSpPr>
          <p:sp>
            <p:nvSpPr>
              <p:cNvPr id="186" name="Google Shape;186;p2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rect b="b" l="l" r="r" t="t"/>
                <a:pathLst>
                  <a:path extrusionOk="0"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0"/>
              <p:cNvSpPr txBox="1"/>
              <p:nvPr/>
            </p:nvSpPr>
            <p:spPr>
              <a:xfrm>
                <a:off x="0" y="-47625"/>
                <a:ext cx="704100" cy="73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8" name="Google Shape;188;p20"/>
            <p:cNvSpPr txBox="1"/>
            <p:nvPr/>
          </p:nvSpPr>
          <p:spPr>
            <a:xfrm>
              <a:off x="0" y="437582"/>
              <a:ext cx="2083500" cy="114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75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</p:txBody>
        </p:sp>
      </p:grpSp>
      <p:sp>
        <p:nvSpPr>
          <p:cNvPr id="189" name="Google Shape;189;p20"/>
          <p:cNvSpPr/>
          <p:nvPr/>
        </p:nvSpPr>
        <p:spPr>
          <a:xfrm>
            <a:off x="-2627572" y="-733336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90" name="Google Shape;190;p20" title="Screenshot from 2025-11-10 12.31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63" y="2369250"/>
            <a:ext cx="8608075" cy="48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 title="Screenshot from 2025-11-10 12.32.0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25800" y="2273338"/>
            <a:ext cx="8949125" cy="50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3EB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/>
          <p:nvPr/>
        </p:nvSpPr>
        <p:spPr>
          <a:xfrm>
            <a:off x="13764167" y="6208199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21"/>
          <p:cNvSpPr txBox="1"/>
          <p:nvPr/>
        </p:nvSpPr>
        <p:spPr>
          <a:xfrm>
            <a:off x="2553980" y="736300"/>
            <a:ext cx="131799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499">
                <a:latin typeface="Alatsi"/>
                <a:ea typeface="Alatsi"/>
                <a:cs typeface="Alatsi"/>
                <a:sym typeface="Alatsi"/>
              </a:rPr>
              <a:t>Teal</a:t>
            </a:r>
            <a:endParaRPr/>
          </a:p>
        </p:txBody>
      </p:sp>
      <p:grpSp>
        <p:nvGrpSpPr>
          <p:cNvPr id="198" name="Google Shape;198;p21"/>
          <p:cNvGrpSpPr/>
          <p:nvPr/>
        </p:nvGrpSpPr>
        <p:grpSpPr>
          <a:xfrm>
            <a:off x="15859155" y="-98041"/>
            <a:ext cx="1562625" cy="1771271"/>
            <a:chOff x="0" y="-130721"/>
            <a:chExt cx="2083500" cy="2361695"/>
          </a:xfrm>
        </p:grpSpPr>
        <p:grpSp>
          <p:nvGrpSpPr>
            <p:cNvPr id="199" name="Google Shape;199;p21"/>
            <p:cNvGrpSpPr/>
            <p:nvPr/>
          </p:nvGrpSpPr>
          <p:grpSpPr>
            <a:xfrm>
              <a:off x="75599" y="-130721"/>
              <a:ext cx="1932614" cy="2361695"/>
              <a:chOff x="0" y="-47625"/>
              <a:chExt cx="704100" cy="860425"/>
            </a:xfrm>
          </p:grpSpPr>
          <p:sp>
            <p:nvSpPr>
              <p:cNvPr id="200" name="Google Shape;200;p21"/>
              <p:cNvSpPr/>
              <p:nvPr/>
            </p:nvSpPr>
            <p:spPr>
              <a:xfrm>
                <a:off x="0" y="0"/>
                <a:ext cx="703982" cy="812800"/>
              </a:xfrm>
              <a:custGeom>
                <a:rect b="b" l="l" r="r" t="t"/>
                <a:pathLst>
                  <a:path extrusionOk="0"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1"/>
              <p:cNvSpPr txBox="1"/>
              <p:nvPr/>
            </p:nvSpPr>
            <p:spPr>
              <a:xfrm>
                <a:off x="0" y="-47625"/>
                <a:ext cx="704100" cy="73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2" name="Google Shape;202;p21"/>
            <p:cNvSpPr txBox="1"/>
            <p:nvPr/>
          </p:nvSpPr>
          <p:spPr>
            <a:xfrm>
              <a:off x="0" y="437582"/>
              <a:ext cx="2083500" cy="114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75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</p:txBody>
        </p:sp>
      </p:grpSp>
      <p:sp>
        <p:nvSpPr>
          <p:cNvPr id="203" name="Google Shape;203;p21"/>
          <p:cNvSpPr/>
          <p:nvPr/>
        </p:nvSpPr>
        <p:spPr>
          <a:xfrm>
            <a:off x="-2627572" y="-733336"/>
            <a:ext cx="7315200" cy="2477783"/>
          </a:xfrm>
          <a:custGeom>
            <a:rect b="b" l="l" r="r" t="t"/>
            <a:pathLst>
              <a:path extrusionOk="0"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21"/>
          <p:cNvSpPr txBox="1"/>
          <p:nvPr/>
        </p:nvSpPr>
        <p:spPr>
          <a:xfrm>
            <a:off x="1631125" y="2522825"/>
            <a:ext cx="15658800" cy="6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Job Tracking &amp; LinkedIn Syncing:</a:t>
            </a:r>
            <a:r>
              <a:rPr lang="en-US" sz="2600">
                <a:solidFill>
                  <a:schemeClr val="dk1"/>
                </a:solidFill>
              </a:rPr>
              <a:t> Teal offers features like job tracking and LinkedIn syncing.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AI Bullet-Point Generation:</a:t>
            </a:r>
            <a:r>
              <a:rPr lang="en-US" sz="2600">
                <a:solidFill>
                  <a:schemeClr val="dk1"/>
                </a:solidFill>
              </a:rPr>
              <a:t> Includes an AI tool for generating resume bullet points.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Overwhelming Interface:</a:t>
            </a:r>
            <a:r>
              <a:rPr lang="en-US" sz="2600">
                <a:solidFill>
                  <a:schemeClr val="dk1"/>
                </a:solidFill>
              </a:rPr>
              <a:t> The abundance of tools can be overwhelming, especially for first-time users looking for a simple resume builder.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Limited Templates:</a:t>
            </a:r>
            <a:r>
              <a:rPr lang="en-US" sz="2600">
                <a:solidFill>
                  <a:schemeClr val="dk1"/>
                </a:solidFill>
              </a:rPr>
              <a:t> Basic templates lack visual appeal and customization options.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ATS Compatibility Issues:</a:t>
            </a:r>
            <a:r>
              <a:rPr lang="en-US" sz="2600">
                <a:solidFill>
                  <a:schemeClr val="dk1"/>
                </a:solidFill>
              </a:rPr>
              <a:t> Inconsistent two-column layouts may cause ATS compatibility problems.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Upselling of Premium Features:</a:t>
            </a:r>
            <a:r>
              <a:rPr lang="en-US" sz="2600">
                <a:solidFill>
                  <a:schemeClr val="dk1"/>
                </a:solidFill>
              </a:rPr>
              <a:t> Frequent promotion of paid features detracts from the overall user experience.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